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3"/>
  </p:notesMasterIdLst>
  <p:handoutMasterIdLst>
    <p:handoutMasterId r:id="rId14"/>
  </p:handoutMasterIdLst>
  <p:sldIdLst>
    <p:sldId id="301" r:id="rId2"/>
    <p:sldId id="303" r:id="rId3"/>
    <p:sldId id="317" r:id="rId4"/>
    <p:sldId id="318" r:id="rId5"/>
    <p:sldId id="319" r:id="rId6"/>
    <p:sldId id="320" r:id="rId7"/>
    <p:sldId id="316" r:id="rId8"/>
    <p:sldId id="310" r:id="rId9"/>
    <p:sldId id="311" r:id="rId10"/>
    <p:sldId id="312" r:id="rId11"/>
    <p:sldId id="313" r:id="rId1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noit Sarr" initials="B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794" y="126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4-29T11:08:26.115" idx="1">
    <p:pos x="4725" y="2277"/>
    <p:text>see theme 4 !!!!!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C2B8B-5404-4A74-9A87-77E3F4F6AC6C}" type="datetimeFigureOut">
              <a:rPr lang="en-GB" smtClean="0"/>
              <a:pPr/>
              <a:t>30/04/2014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B8251-D211-4D99-B62E-4E780CA4D8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15332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75231-31C7-46E0-BD97-764A4636116E}" type="datetimeFigureOut">
              <a:rPr lang="en-GB" smtClean="0"/>
              <a:pPr/>
              <a:t>30/04/2014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2F5FB-7EAC-4439-8829-28BAA4E753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60585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>
              <a:ea typeface="ＭＳ Ｐゴシック" pitchFamily="34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55A3BE-ED56-4B31-AA0F-069DD4FA7B46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emplate-PPT-cov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GCCA-logo-(3)-for-dark-backgroun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625" y="5121275"/>
            <a:ext cx="1984375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4763" y="5292725"/>
            <a:ext cx="14192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2344738" y="6169025"/>
            <a:ext cx="542766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sz="1000" b="1" i="1" dirty="0" smtClean="0"/>
              <a:t>An initiative of the ACP Group of States funded by the European Union</a:t>
            </a:r>
            <a:endParaRPr lang="fr-BE" sz="1000" b="1" dirty="0" smtClean="0"/>
          </a:p>
          <a:p>
            <a:pPr eaLnBrk="0" hangingPunct="0">
              <a:spcBef>
                <a:spcPct val="20000"/>
              </a:spcBef>
              <a:buClr>
                <a:srgbClr val="7F7F7F"/>
              </a:buClr>
              <a:buFont typeface="Arial" charset="0"/>
              <a:buNone/>
              <a:defRPr/>
            </a:pPr>
            <a:endParaRPr lang="en-US" sz="3200" dirty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pic>
        <p:nvPicPr>
          <p:cNvPr id="9" name="Picture 12" descr="eufla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3988" y="5472113"/>
            <a:ext cx="9461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E6621E9-3B3B-4219-89F9-44648155F9F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E7534FB-D47C-4F44-940E-67499C089CA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C1659FD-38BC-4C1E-B242-1BBFEE71E35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C264F1E7-19AC-4201-94AF-52B9122AACB2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29E49BE-96BD-420E-B16E-5DB50118901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A4B9758-CA5A-4A9A-BE1E-3BA347DB550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E1328F14-E9ED-44C7-8988-4C43947A013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551D8BC-E4BB-4EEC-9A0A-720F570C9D0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1C1B164-E26D-43E2-B05B-F894839AC17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84175"/>
            <a:ext cx="8229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09738"/>
            <a:ext cx="8229600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GCCA logos for PPT.pct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11713" y="5643563"/>
            <a:ext cx="433228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" descr="template-PPT-design-inter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6350" y="-4763"/>
            <a:ext cx="9161463" cy="68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logo_acp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2913" y="5924550"/>
            <a:ext cx="86836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3200" kern="1200">
          <a:solidFill>
            <a:srgbClr val="573206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800" kern="1200">
          <a:solidFill>
            <a:srgbClr val="573206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400" kern="1200">
          <a:solidFill>
            <a:srgbClr val="573206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»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78881" y="2204864"/>
            <a:ext cx="9144000" cy="295232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fr-FR" sz="2100" b="1" dirty="0">
                <a:solidFill>
                  <a:srgbClr val="990000"/>
                </a:solidFill>
                <a:latin typeface="Arial Black" pitchFamily="34" charset="0"/>
              </a:rPr>
              <a:t>GLOBAL CLIMATE CHANGE ALLIANCE </a:t>
            </a:r>
          </a:p>
          <a:p>
            <a:pPr algn="ctr" eaLnBrk="1" hangingPunct="1"/>
            <a:r>
              <a:rPr lang="en-US" altLang="fr-FR" sz="2100" b="1" dirty="0">
                <a:solidFill>
                  <a:srgbClr val="990000"/>
                </a:solidFill>
                <a:latin typeface="Arial Black" pitchFamily="34" charset="0"/>
              </a:rPr>
              <a:t> </a:t>
            </a:r>
            <a:r>
              <a:rPr lang="en-US" altLang="fr-FR" sz="2100" b="1" dirty="0" smtClean="0">
                <a:solidFill>
                  <a:srgbClr val="990000"/>
                </a:solidFill>
                <a:latin typeface="Arial Black" pitchFamily="34" charset="0"/>
              </a:rPr>
              <a:t>(</a:t>
            </a:r>
            <a:r>
              <a:rPr lang="en-US" altLang="fr-FR" sz="2100" b="1" dirty="0" smtClean="0">
                <a:solidFill>
                  <a:srgbClr val="0000FF"/>
                </a:solidFill>
                <a:latin typeface="Arial Black" pitchFamily="34" charset="0"/>
              </a:rPr>
              <a:t>AFRICA  Joint PRESENTATION</a:t>
            </a:r>
            <a:r>
              <a:rPr lang="en-US" altLang="fr-FR" sz="2100" b="1" dirty="0" smtClean="0">
                <a:solidFill>
                  <a:srgbClr val="990000"/>
                </a:solidFill>
                <a:latin typeface="Arial Black" pitchFamily="34" charset="0"/>
              </a:rPr>
              <a:t>)</a:t>
            </a:r>
            <a:endParaRPr lang="en-US" altLang="fr-FR" sz="2100" b="1" dirty="0">
              <a:solidFill>
                <a:srgbClr val="990000"/>
              </a:solidFill>
              <a:latin typeface="Arial Black" pitchFamily="34" charset="0"/>
            </a:endParaRPr>
          </a:p>
          <a:p>
            <a:pPr algn="ctr" eaLnBrk="1" hangingPunct="1"/>
            <a:r>
              <a:rPr lang="en-US" altLang="fr-FR" sz="2100" b="1" dirty="0">
                <a:solidFill>
                  <a:srgbClr val="990000"/>
                </a:solidFill>
                <a:latin typeface="Arial Black" pitchFamily="34" charset="0"/>
              </a:rPr>
              <a:t>Networking and exchange of information )</a:t>
            </a:r>
          </a:p>
          <a:p>
            <a:pPr algn="ctr" eaLnBrk="1" hangingPunct="1"/>
            <a:endParaRPr lang="en-US" altLang="fr-FR" sz="2100" b="1" dirty="0">
              <a:solidFill>
                <a:srgbClr val="990000"/>
              </a:solidFill>
              <a:latin typeface="Arial Black" pitchFamily="34" charset="0"/>
            </a:endParaRPr>
          </a:p>
          <a:p>
            <a:pPr algn="ctr" eaLnBrk="1" hangingPunct="1"/>
            <a:r>
              <a:rPr lang="en-GB" altLang="fr-FR" sz="2800" b="1" dirty="0">
                <a:solidFill>
                  <a:srgbClr val="0000FF"/>
                </a:solidFill>
                <a:latin typeface="Arial Black" pitchFamily="34" charset="0"/>
              </a:rPr>
              <a:t>Theme </a:t>
            </a:r>
            <a:r>
              <a:rPr lang="en-US" altLang="fr-FR" sz="2800" b="1" dirty="0" smtClean="0">
                <a:solidFill>
                  <a:srgbClr val="0000FF"/>
                </a:solidFill>
                <a:latin typeface="Arial Black" pitchFamily="34" charset="0"/>
              </a:rPr>
              <a:t>3</a:t>
            </a:r>
            <a:r>
              <a:rPr lang="en-US" altLang="fr-FR" sz="2800" b="1" dirty="0">
                <a:solidFill>
                  <a:srgbClr val="0000FF"/>
                </a:solidFill>
                <a:latin typeface="Arial Black" pitchFamily="34" charset="0"/>
              </a:rPr>
              <a:t>: Low Carbon Development</a:t>
            </a:r>
            <a:r>
              <a:rPr lang="en-US" altLang="fr-FR" sz="2800" dirty="0"/>
              <a:t/>
            </a:r>
            <a:br>
              <a:rPr lang="en-US" altLang="fr-FR" sz="2800" dirty="0"/>
            </a:br>
            <a:endParaRPr lang="fr-FR" altLang="fr-FR" sz="2800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2544" y="221347"/>
            <a:ext cx="912355" cy="792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899593" y="1340768"/>
            <a:ext cx="7132632" cy="584775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fr-FR" sz="1600" b="1" baseline="30000" dirty="0"/>
              <a:t>2st</a:t>
            </a:r>
            <a:r>
              <a:rPr lang="en-US" altLang="fr-FR" sz="1600" b="1" dirty="0"/>
              <a:t> Regional Technical meeting (05th-08th) and </a:t>
            </a:r>
            <a:endParaRPr lang="en-US" altLang="fr-FR" sz="1600" dirty="0"/>
          </a:p>
          <a:p>
            <a:pPr algn="ctr"/>
            <a:r>
              <a:rPr lang="fr-FR" altLang="fr-FR" sz="1600" b="1" dirty="0"/>
              <a:t>Bruxelles,  </a:t>
            </a:r>
            <a:r>
              <a:rPr lang="fr-FR" altLang="fr-FR" sz="1600" b="1" dirty="0" smtClean="0"/>
              <a:t>5, 6, 7 May </a:t>
            </a:r>
            <a:r>
              <a:rPr lang="fr-FR" altLang="fr-FR" sz="1600" b="1" dirty="0"/>
              <a:t>2013 </a:t>
            </a:r>
            <a:endParaRPr lang="en-US" altLang="fr-FR" sz="1600" b="1" i="1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45498"/>
            <a:ext cx="885099" cy="812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0" y="1628800"/>
            <a:ext cx="9131300" cy="511256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2400" dirty="0"/>
              <a:t>Disseminate best practice's on low carbon solution in AFOLU sector through Capacity4Dev </a:t>
            </a:r>
            <a:r>
              <a:rPr lang="en-US" sz="2400" dirty="0" smtClean="0"/>
              <a:t>platform</a:t>
            </a:r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2400" dirty="0" smtClean="0"/>
              <a:t>Organize </a:t>
            </a:r>
            <a:r>
              <a:rPr lang="en-US" sz="2400" dirty="0"/>
              <a:t>exchange visits (researchers, producers, </a:t>
            </a:r>
            <a:r>
              <a:rPr lang="fr-FR" sz="2400" dirty="0"/>
              <a:t>agricultural extension</a:t>
            </a:r>
            <a:r>
              <a:rPr lang="en-US" sz="2400" dirty="0" smtClean="0"/>
              <a:t>)</a:t>
            </a:r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GB" sz="2400" dirty="0" smtClean="0"/>
              <a:t>Establishment of </a:t>
            </a:r>
            <a:r>
              <a:rPr lang="en-GB" sz="2400" dirty="0"/>
              <a:t>a communication channel-common </a:t>
            </a:r>
            <a:r>
              <a:rPr lang="en-GB" sz="2400" dirty="0" smtClean="0"/>
              <a:t>email (COMESA-EAC-SADC)</a:t>
            </a:r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GB" sz="2400" dirty="0" smtClean="0"/>
              <a:t>Media </a:t>
            </a:r>
            <a:r>
              <a:rPr lang="en-GB" sz="2400" dirty="0"/>
              <a:t>network with common </a:t>
            </a:r>
            <a:r>
              <a:rPr lang="en-GB" sz="2400" dirty="0" smtClean="0"/>
              <a:t>email</a:t>
            </a:r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GB" sz="2400" dirty="0" smtClean="0"/>
              <a:t>Created </a:t>
            </a:r>
            <a:r>
              <a:rPr lang="en-GB" sz="2400" dirty="0"/>
              <a:t>Face book with a Q&amp;A facility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endParaRPr lang="en-GB" sz="2400" dirty="0"/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endParaRPr lang="fr-FR" altLang="fr-FR" sz="2400" dirty="0" smtClean="0"/>
          </a:p>
          <a:p>
            <a:pPr>
              <a:buFont typeface="Wingdings" pitchFamily="2" charset="2"/>
              <a:buChar char="Ø"/>
            </a:pPr>
            <a:endParaRPr lang="fr-FR" altLang="fr-FR" sz="24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116632"/>
            <a:ext cx="9125879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fr-FR" sz="36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How </a:t>
            </a:r>
            <a:r>
              <a:rPr lang="fr-FR" sz="36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to </a:t>
            </a:r>
            <a:r>
              <a:rPr lang="fr-FR" sz="3600" b="1" dirty="0" err="1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improve</a:t>
            </a:r>
            <a:r>
              <a:rPr lang="fr-FR" sz="36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communications of </a:t>
            </a:r>
            <a:r>
              <a:rPr lang="fr-FR" sz="3600" b="1" dirty="0" err="1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these</a:t>
            </a:r>
            <a:r>
              <a:rPr lang="fr-FR" sz="36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actions to the </a:t>
            </a:r>
            <a:r>
              <a:rPr lang="fr-FR" sz="36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TNG</a:t>
            </a:r>
            <a:endParaRPr lang="fr-FR" sz="36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9984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re 1"/>
          <p:cNvSpPr txBox="1">
            <a:spLocks/>
          </p:cNvSpPr>
          <p:nvPr/>
        </p:nvSpPr>
        <p:spPr bwMode="auto">
          <a:xfrm>
            <a:off x="81020" y="4221088"/>
            <a:ext cx="9243508" cy="1379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fr-FR" altLang="fr-FR" sz="2000" b="1" i="1"/>
          </a:p>
        </p:txBody>
      </p:sp>
      <p:sp>
        <p:nvSpPr>
          <p:cNvPr id="13316" name="Rectangle 11"/>
          <p:cNvSpPr>
            <a:spLocks noChangeArrowheads="1"/>
          </p:cNvSpPr>
          <p:nvPr/>
        </p:nvSpPr>
        <p:spPr bwMode="auto">
          <a:xfrm>
            <a:off x="89757" y="51753"/>
            <a:ext cx="89644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2000" b="1" i="1" dirty="0">
                <a:solidFill>
                  <a:schemeClr val="bg1"/>
                </a:solidFill>
              </a:rPr>
              <a:t>Second </a:t>
            </a:r>
            <a:r>
              <a:rPr lang="fr-FR" altLang="fr-FR" sz="2000" b="1" i="1" dirty="0" err="1">
                <a:solidFill>
                  <a:schemeClr val="bg1"/>
                </a:solidFill>
              </a:rPr>
              <a:t>Regional</a:t>
            </a:r>
            <a:r>
              <a:rPr lang="fr-FR" altLang="fr-FR" sz="2000" b="1" i="1" dirty="0">
                <a:solidFill>
                  <a:schemeClr val="bg1"/>
                </a:solidFill>
              </a:rPr>
              <a:t> </a:t>
            </a:r>
            <a:r>
              <a:rPr lang="fr-FR" altLang="fr-FR" sz="2000" b="1" i="1" dirty="0" err="1">
                <a:solidFill>
                  <a:schemeClr val="bg1"/>
                </a:solidFill>
              </a:rPr>
              <a:t>Technical</a:t>
            </a:r>
            <a:r>
              <a:rPr lang="fr-FR" altLang="fr-FR" sz="2000" b="1" i="1" dirty="0">
                <a:solidFill>
                  <a:schemeClr val="bg1"/>
                </a:solidFill>
              </a:rPr>
              <a:t> Meeting of</a:t>
            </a:r>
            <a:r>
              <a:rPr lang="en-US" altLang="fr-FR" sz="2000" b="1" i="1" dirty="0">
                <a:solidFill>
                  <a:schemeClr val="bg1"/>
                </a:solidFill>
              </a:rPr>
              <a:t> GCCA Intra-ACP </a:t>
            </a:r>
            <a:r>
              <a:rPr lang="en-US" altLang="fr-FR" sz="2000" b="1" i="1" dirty="0" err="1">
                <a:solidFill>
                  <a:schemeClr val="bg1"/>
                </a:solidFill>
              </a:rPr>
              <a:t>Programme</a:t>
            </a:r>
            <a:endParaRPr lang="fr-FR" altLang="fr-FR" sz="2000" b="1" i="1" dirty="0">
              <a:solidFill>
                <a:schemeClr val="bg1"/>
              </a:solidFill>
            </a:endParaRPr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2" y="3429000"/>
            <a:ext cx="9054243" cy="64807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200" b="1" dirty="0" smtClean="0">
                <a:solidFill>
                  <a:srgbClr val="FFFF00"/>
                </a:solidFill>
              </a:rPr>
              <a:t>MERCI POUR VOTRE AIMABLE ATTENTION</a:t>
            </a:r>
            <a:br>
              <a:rPr lang="fr-FR" altLang="fr-FR" sz="3200" b="1" dirty="0" smtClean="0">
                <a:solidFill>
                  <a:srgbClr val="FFFF00"/>
                </a:solidFill>
              </a:rPr>
            </a:br>
            <a:endParaRPr lang="fr-FR" altLang="fr-FR" sz="3200" b="1" dirty="0" smtClean="0">
              <a:solidFill>
                <a:srgbClr val="FFFF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3728" y="1052736"/>
            <a:ext cx="929080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None/>
              <a:defRPr sz="3200" kern="1200">
                <a:ln>
                  <a:noFill/>
                </a:ln>
                <a:solidFill>
                  <a:schemeClr val="bg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 </a:t>
            </a:r>
            <a:r>
              <a:rPr lang="en-GB" sz="2600" dirty="0" smtClean="0"/>
              <a:t>Contact</a:t>
            </a:r>
          </a:p>
          <a:p>
            <a:pPr algn="l"/>
            <a:r>
              <a:rPr lang="fr-FR" altLang="fr-FR" sz="1200" i="1" dirty="0"/>
              <a:t>Dr Maguette KAIRE, expert forestier/ Projet GCCA/CRA BP11011 Niamey Niger</a:t>
            </a:r>
            <a:endParaRPr lang="en-GB" sz="1200" i="1" dirty="0"/>
          </a:p>
          <a:p>
            <a:pPr algn="l"/>
            <a:r>
              <a:rPr lang="en-GB" sz="1200" i="1" dirty="0" smtClean="0"/>
              <a:t>Dr Benoît SARR : Coordonnateur </a:t>
            </a:r>
            <a:r>
              <a:rPr lang="en-GB" sz="1200" i="1" dirty="0" err="1" smtClean="0"/>
              <a:t>scientifique</a:t>
            </a:r>
            <a:r>
              <a:rPr lang="en-GB" sz="1200" i="1" dirty="0" smtClean="0"/>
              <a:t> AMCC/GCCA, </a:t>
            </a:r>
            <a:r>
              <a:rPr lang="en-GB" sz="1200" i="1" dirty="0" err="1" smtClean="0"/>
              <a:t>Afrique</a:t>
            </a:r>
            <a:r>
              <a:rPr lang="en-GB" sz="1200" i="1" dirty="0" smtClean="0"/>
              <a:t> de </a:t>
            </a:r>
            <a:r>
              <a:rPr lang="en-GB" sz="1200" i="1" dirty="0" err="1" smtClean="0"/>
              <a:t>l’Ouest</a:t>
            </a:r>
            <a:endParaRPr lang="en-GB" sz="1200" i="1" dirty="0" smtClean="0"/>
          </a:p>
          <a:p>
            <a:pPr algn="l"/>
            <a:r>
              <a:rPr lang="en-GB" sz="1200" i="1" dirty="0" smtClean="0"/>
              <a:t>Dr  Edwige BOTONI : Point focal </a:t>
            </a:r>
            <a:r>
              <a:rPr lang="en-GB" sz="1200" i="1" dirty="0"/>
              <a:t>AMCC/GCCA, </a:t>
            </a:r>
            <a:r>
              <a:rPr lang="en-GB" sz="1200" i="1" dirty="0" err="1"/>
              <a:t>Afrique</a:t>
            </a:r>
            <a:r>
              <a:rPr lang="en-GB" sz="1200" i="1" dirty="0"/>
              <a:t> de </a:t>
            </a:r>
            <a:r>
              <a:rPr lang="en-GB" sz="1200" i="1" dirty="0" err="1" smtClean="0"/>
              <a:t>l’Ouest</a:t>
            </a:r>
            <a:endParaRPr lang="en-GB" sz="1200" i="1" dirty="0" smtClean="0"/>
          </a:p>
          <a:p>
            <a:pPr algn="l"/>
            <a:r>
              <a:rPr lang="en-GB" sz="1200" dirty="0" err="1"/>
              <a:t>Mclay</a:t>
            </a:r>
            <a:r>
              <a:rPr lang="en-GB" sz="1200" dirty="0"/>
              <a:t> </a:t>
            </a:r>
            <a:r>
              <a:rPr lang="en-GB" sz="1200" dirty="0" err="1" smtClean="0"/>
              <a:t>Kanyangarara</a:t>
            </a:r>
            <a:r>
              <a:rPr lang="en-GB" sz="1200" dirty="0" smtClean="0"/>
              <a:t>, COMESA </a:t>
            </a:r>
          </a:p>
          <a:p>
            <a:pPr algn="l"/>
            <a:r>
              <a:rPr lang="en-GB" sz="1200" dirty="0" err="1" smtClean="0"/>
              <a:t>Mweusi</a:t>
            </a:r>
            <a:r>
              <a:rPr lang="en-GB" sz="1200" dirty="0" smtClean="0"/>
              <a:t> </a:t>
            </a:r>
            <a:r>
              <a:rPr lang="en-GB" sz="1200" dirty="0" err="1" smtClean="0"/>
              <a:t>Karake</a:t>
            </a:r>
            <a:r>
              <a:rPr lang="en-GB" sz="1200" dirty="0" smtClean="0"/>
              <a:t>, </a:t>
            </a:r>
            <a:r>
              <a:rPr lang="en-GB" sz="1200" dirty="0"/>
              <a:t>COMESA</a:t>
            </a:r>
          </a:p>
          <a:p>
            <a:pPr algn="l"/>
            <a:endParaRPr lang="en-GB" sz="1200" i="1" dirty="0"/>
          </a:p>
          <a:p>
            <a:pPr algn="l"/>
            <a:endParaRPr lang="en-GB" sz="1200" i="1" dirty="0" smtClean="0"/>
          </a:p>
          <a:p>
            <a:pPr algn="l"/>
            <a:endParaRPr lang="en-GB" sz="1200" i="1" dirty="0" smtClean="0"/>
          </a:p>
          <a:p>
            <a:pPr algn="l"/>
            <a:endParaRPr lang="en-GB" sz="1200" i="1" dirty="0"/>
          </a:p>
          <a:p>
            <a:pPr algn="l"/>
            <a:endParaRPr lang="en-GB" sz="1200" i="1" dirty="0"/>
          </a:p>
          <a:p>
            <a:endParaRPr lang="en-GB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4391" y="5589240"/>
            <a:ext cx="912355" cy="792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47263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 bwMode="auto">
          <a:xfrm>
            <a:off x="0" y="1700808"/>
            <a:ext cx="8861425" cy="431958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buFont typeface="Wingdings" pitchFamily="2" charset="2"/>
              <a:buChar char="Ø"/>
            </a:pPr>
            <a:r>
              <a:rPr lang="fr-FR" altLang="fr-FR" sz="2400" b="1" dirty="0" smtClean="0"/>
              <a:t>du </a:t>
            </a:r>
            <a:r>
              <a:rPr lang="fr-FR" altLang="fr-FR" sz="2400" b="1" dirty="0" smtClean="0"/>
              <a:t>climat  dans le secteur AFOLU</a:t>
            </a:r>
            <a:endParaRPr lang="fr-FR" altLang="fr-FR" sz="2400" dirty="0" smtClean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0" y="1628800"/>
            <a:ext cx="9118104" cy="417646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600" dirty="0" smtClean="0"/>
              <a:t>Inventory </a:t>
            </a:r>
            <a:r>
              <a:rPr lang="en-US" sz="2600" dirty="0"/>
              <a:t>of low carbon </a:t>
            </a:r>
            <a:r>
              <a:rPr lang="en-US" sz="2600" dirty="0" smtClean="0"/>
              <a:t>climate resilient solutions in  AFOLU sector and capitalize best practices (adaptation, carbon sequestration, farmer’s incomes) through CILSS plat form on climate change</a:t>
            </a:r>
          </a:p>
          <a:p>
            <a:endParaRPr lang="en-US" sz="2600" dirty="0"/>
          </a:p>
          <a:p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/>
              <a:t>Development of a database on good practices </a:t>
            </a:r>
            <a:r>
              <a:rPr lang="en-US" sz="2600" dirty="0" smtClean="0"/>
              <a:t>low-carbon climate-resilient (under finalization)</a:t>
            </a:r>
            <a:endParaRPr lang="en-US" sz="2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3277"/>
          <a:stretch/>
        </p:blipFill>
        <p:spPr bwMode="auto">
          <a:xfrm>
            <a:off x="4860032" y="2864529"/>
            <a:ext cx="2570178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332656"/>
            <a:ext cx="91440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Actions undertaken </a:t>
            </a:r>
            <a:r>
              <a:rPr lang="en-US" sz="4000" dirty="0" smtClean="0"/>
              <a:t> </a:t>
            </a:r>
            <a:endParaRPr lang="fr-FR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517232"/>
            <a:ext cx="2290141" cy="11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49459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 bwMode="auto">
          <a:xfrm>
            <a:off x="0" y="1700808"/>
            <a:ext cx="8861425" cy="431958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buFont typeface="Wingdings" pitchFamily="2" charset="2"/>
              <a:buChar char="Ø"/>
            </a:pPr>
            <a:r>
              <a:rPr lang="fr-FR" altLang="fr-FR" sz="2400" b="1" dirty="0" smtClean="0"/>
              <a:t>s-à-vis </a:t>
            </a:r>
            <a:r>
              <a:rPr lang="fr-FR" altLang="fr-FR" sz="2400" b="1" dirty="0" smtClean="0"/>
              <a:t>du climat  dans le secteur AFOLU</a:t>
            </a:r>
            <a:endParaRPr lang="fr-FR" altLang="fr-FR" sz="2400" dirty="0" smtClean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0" y="1844824"/>
            <a:ext cx="9003704" cy="374441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Coaching </a:t>
            </a:r>
            <a:r>
              <a:rPr lang="en-US" sz="2400" dirty="0"/>
              <a:t>and Capacity building of 26 carbon projects holder through two workshops </a:t>
            </a:r>
            <a:r>
              <a:rPr lang="en-US" sz="2400" dirty="0" smtClean="0"/>
              <a:t>(April </a:t>
            </a:r>
            <a:r>
              <a:rPr lang="en-US" sz="2400" dirty="0"/>
              <a:t>2013 and February 2014) : development of Project Ideas Notes (PINs) and PDD in various </a:t>
            </a:r>
            <a:r>
              <a:rPr lang="en-US" sz="2400" dirty="0" smtClean="0"/>
              <a:t>AFOLU </a:t>
            </a:r>
            <a:r>
              <a:rPr lang="en-US" sz="2400" dirty="0"/>
              <a:t>sector : afforestation / reforestation, agroforestry, </a:t>
            </a:r>
            <a:r>
              <a:rPr lang="en-US" sz="2400" dirty="0" smtClean="0"/>
              <a:t>REDD+, agriculture</a:t>
            </a:r>
            <a:r>
              <a:rPr lang="en-US" sz="2400" dirty="0"/>
              <a:t>, renewable energy, energy </a:t>
            </a:r>
            <a:r>
              <a:rPr lang="en-US" sz="2400" dirty="0" smtClean="0"/>
              <a:t>efficiency and outlook </a:t>
            </a:r>
            <a:r>
              <a:rPr lang="en-US" sz="2400" dirty="0"/>
              <a:t>funding opportunities (CDM and voluntaries Market</a:t>
            </a:r>
            <a:r>
              <a:rPr lang="en-US" sz="2400" dirty="0" smtClean="0"/>
              <a:t>)</a:t>
            </a:r>
            <a:r>
              <a:rPr lang="en-US" sz="2400" dirty="0"/>
              <a:t> </a:t>
            </a:r>
            <a:endParaRPr lang="en-US" sz="24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Support </a:t>
            </a:r>
            <a:r>
              <a:rPr lang="en-US" sz="2400" dirty="0"/>
              <a:t>West African climate negotiators to draft and submit a paper under Article 3 of the Kyoto Protocol on the integration of agroforestry in the CDM (CILSS provides scientific and technical arguments)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2400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2600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332656"/>
            <a:ext cx="91440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Actions undertaken </a:t>
            </a:r>
            <a:r>
              <a:rPr lang="en-US" sz="4000" dirty="0" smtClean="0"/>
              <a:t> </a:t>
            </a:r>
            <a:endParaRPr lang="fr-FR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229200"/>
            <a:ext cx="2570924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72648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040560"/>
          </a:xfrm>
        </p:spPr>
        <p:txBody>
          <a:bodyPr>
            <a:no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2300" dirty="0"/>
              <a:t>Part of the discussion at the COP 19 side event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2300" dirty="0" smtClean="0"/>
              <a:t>COMESA </a:t>
            </a:r>
            <a:r>
              <a:rPr lang="en-GB" sz="2300" dirty="0"/>
              <a:t>Carbon Fund set up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2300" dirty="0" smtClean="0"/>
              <a:t>A </a:t>
            </a:r>
            <a:r>
              <a:rPr lang="en-GB" sz="2300" dirty="0"/>
              <a:t>pipeline of low carbon projects in the COMESA region developed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300" dirty="0" smtClean="0"/>
              <a:t>Assessment </a:t>
            </a:r>
            <a:r>
              <a:rPr lang="en-US" sz="2300" dirty="0"/>
              <a:t>of the Carbon Markets and Carbon Credits carried out</a:t>
            </a:r>
            <a:endParaRPr lang="en-GB" sz="2300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2300" dirty="0"/>
              <a:t>Under both the Feb &amp; March 2014 conferences best practices exchanged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en-GB" sz="2300" dirty="0"/>
              <a:t>Due to increased advocacy, MS continue to submit carbon qualifying projects for funding as at 2013 -</a:t>
            </a:r>
            <a:r>
              <a:rPr lang="en-US" sz="2300" dirty="0"/>
              <a:t> 10 member states had been evaluated increased their total climate finance </a:t>
            </a:r>
            <a:endParaRPr lang="en-US" sz="2300" dirty="0" smtClean="0"/>
          </a:p>
          <a:p>
            <a:pPr lv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dirty="0" smtClean="0"/>
              <a:t> </a:t>
            </a:r>
            <a:r>
              <a:rPr lang="en-US" sz="2300" dirty="0" smtClean="0"/>
              <a:t>   </a:t>
            </a:r>
            <a:r>
              <a:rPr lang="en-US" sz="2300" dirty="0" smtClean="0"/>
              <a:t>resources </a:t>
            </a:r>
            <a:r>
              <a:rPr lang="en-US" sz="2300" dirty="0"/>
              <a:t>from US$560m in 2011 to over $830m in 2013</a:t>
            </a:r>
            <a:endParaRPr lang="en-GB" sz="2300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316969"/>
            <a:ext cx="91440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Actions undertaken </a:t>
            </a:r>
            <a:r>
              <a:rPr lang="en-US" sz="4000" dirty="0" smtClean="0"/>
              <a:t> </a:t>
            </a:r>
            <a:endParaRPr lang="fr-FR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3121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700808"/>
            <a:ext cx="8794224" cy="4872608"/>
          </a:xfrm>
        </p:spPr>
        <p:txBody>
          <a:bodyPr>
            <a:normAutofit fontScale="25000" lnSpcReduction="20000"/>
          </a:bodyPr>
          <a:lstStyle/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GB" sz="10400" dirty="0" smtClean="0"/>
              <a:t>Supported Mt Karisimbi regional climate observatory Carbon Analyser project, </a:t>
            </a:r>
          </a:p>
          <a:p>
            <a:pPr lvl="0">
              <a:spcBef>
                <a:spcPts val="1200"/>
              </a:spcBef>
              <a:spcAft>
                <a:spcPts val="1800"/>
              </a:spcAft>
            </a:pPr>
            <a:r>
              <a:rPr lang="en-US" sz="10400" dirty="0" smtClean="0"/>
              <a:t>7 sub-grantees engaged to promote CSA in at least 14 countries</a:t>
            </a:r>
            <a:endParaRPr lang="en-GB" sz="10400" dirty="0" smtClean="0"/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10400" dirty="0" smtClean="0">
                <a:solidFill>
                  <a:srgbClr val="FF0000"/>
                </a:solidFill>
              </a:rPr>
              <a:t>Regional Strategy on Mainstreaming Gender in Agriculture and Climate Change completed</a:t>
            </a:r>
          </a:p>
          <a:p>
            <a:pPr lvl="0">
              <a:spcBef>
                <a:spcPts val="1200"/>
              </a:spcBef>
              <a:spcAft>
                <a:spcPts val="1800"/>
              </a:spcAft>
            </a:pPr>
            <a:r>
              <a:rPr lang="en-US" sz="10400" dirty="0" smtClean="0"/>
              <a:t>in July 2013, over 60 trainees, amoung them extension officers, NGOs, and education officers trained in practical methods of incorporating a gender perspective in field-based CA practices</a:t>
            </a:r>
          </a:p>
          <a:p>
            <a:pPr lvl="0">
              <a:spcBef>
                <a:spcPts val="600"/>
              </a:spcBef>
              <a:spcAft>
                <a:spcPts val="1200"/>
              </a:spcAft>
              <a:buNone/>
            </a:pPr>
            <a:endParaRPr lang="en-US" sz="8000" dirty="0" smtClean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332656"/>
            <a:ext cx="91440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Actions undertaken </a:t>
            </a:r>
            <a:r>
              <a:rPr lang="en-US" sz="4000" dirty="0" smtClean="0"/>
              <a:t> </a:t>
            </a:r>
            <a:endParaRPr lang="fr-FR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2960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700808"/>
            <a:ext cx="8928992" cy="4824536"/>
          </a:xfrm>
        </p:spPr>
        <p:txBody>
          <a:bodyPr>
            <a:normAutofit/>
          </a:bodyPr>
          <a:lstStyle/>
          <a:p>
            <a:pPr lvl="0" algn="just">
              <a:spcBef>
                <a:spcPts val="1200"/>
              </a:spcBef>
              <a:spcAft>
                <a:spcPts val="1200"/>
              </a:spcAft>
            </a:pPr>
            <a:r>
              <a:rPr lang="en-US" sz="2600" dirty="0" smtClean="0"/>
              <a:t>In March 2014 a COMESA delegation visited China in order to engage with institutions dealing with renewable energy, in particular small hydro with the view to promote them in the COMESA region.</a:t>
            </a:r>
          </a:p>
          <a:p>
            <a:pPr lvl="0" algn="just">
              <a:spcBef>
                <a:spcPts val="1200"/>
              </a:spcBef>
              <a:spcAft>
                <a:spcPts val="1200"/>
              </a:spcAft>
            </a:pPr>
            <a:r>
              <a:rPr lang="en-US" sz="2600" dirty="0" smtClean="0"/>
              <a:t>14 w2e projects identified for investment</a:t>
            </a:r>
          </a:p>
          <a:p>
            <a:pPr lvl="0" algn="just">
              <a:spcBef>
                <a:spcPts val="1200"/>
              </a:spcBef>
              <a:spcAft>
                <a:spcPts val="1200"/>
              </a:spcAft>
            </a:pPr>
            <a:r>
              <a:rPr lang="en-US" sz="2600" dirty="0" smtClean="0"/>
              <a:t>A number of countries have adopted specific Low carbon measures e.g. Kenya- Private Mini-hydro, Rwanda compulsory compact </a:t>
            </a:r>
            <a:r>
              <a:rPr lang="en-GB" sz="2600" dirty="0" smtClean="0"/>
              <a:t> fluorescent bulbs and LED public lights,</a:t>
            </a:r>
            <a:r>
              <a:rPr lang="en-US" sz="2600" dirty="0" smtClean="0"/>
              <a:t> Zambia pre-paid water metres</a:t>
            </a:r>
            <a:endParaRPr lang="en-GB" sz="2600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332656"/>
            <a:ext cx="91440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Actions undertaken </a:t>
            </a:r>
            <a:r>
              <a:rPr lang="en-US" sz="4000" dirty="0" smtClean="0"/>
              <a:t> </a:t>
            </a:r>
            <a:endParaRPr lang="fr-FR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1241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107504" y="1988840"/>
            <a:ext cx="8784976" cy="388843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fr-FR" sz="2400" dirty="0" smtClean="0"/>
              <a:t>The </a:t>
            </a:r>
            <a:r>
              <a:rPr lang="en-US" altLang="fr-FR" sz="2400" dirty="0"/>
              <a:t>portfolios of carbon projects registered at the Designated National Authorities of </a:t>
            </a:r>
            <a:r>
              <a:rPr lang="en-US" altLang="fr-FR" sz="2400" dirty="0" smtClean="0"/>
              <a:t>each countries </a:t>
            </a:r>
            <a:r>
              <a:rPr lang="en-US" altLang="fr-FR" sz="2400" dirty="0"/>
              <a:t>(AND) </a:t>
            </a:r>
            <a:r>
              <a:rPr lang="en-US" altLang="fr-FR" sz="2400" dirty="0" smtClean="0"/>
              <a:t>are </a:t>
            </a:r>
            <a:r>
              <a:rPr lang="en-US" altLang="fr-FR" sz="2400" dirty="0"/>
              <a:t>enriched with new project </a:t>
            </a:r>
            <a:endParaRPr lang="en-US" altLang="fr-FR" sz="24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fr-FR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fr-FR" sz="2400" dirty="0" smtClean="0"/>
              <a:t>At </a:t>
            </a:r>
            <a:r>
              <a:rPr lang="en-US" altLang="fr-FR" sz="2400" dirty="0"/>
              <a:t>least 6 carbon projects will be formulated and submitted to a carbon fund </a:t>
            </a:r>
            <a:r>
              <a:rPr lang="en-US" altLang="fr-FR" sz="2400" dirty="0" smtClean="0"/>
              <a:t>according to the </a:t>
            </a:r>
            <a:r>
              <a:rPr lang="en-US" altLang="fr-FR" sz="2400" dirty="0"/>
              <a:t>standards of carbon markets (regulated carbon markets or voluntary) by the end of the </a:t>
            </a:r>
            <a:r>
              <a:rPr lang="en-US" altLang="fr-FR" sz="2400" dirty="0" smtClean="0"/>
              <a:t>project (WA region)</a:t>
            </a:r>
            <a:endParaRPr lang="en-US" altLang="fr-FR" sz="2400" dirty="0"/>
          </a:p>
          <a:p>
            <a:pPr>
              <a:buFont typeface="Arial" panose="020B0604020202020204" pitchFamily="34" charset="0"/>
              <a:buChar char="•"/>
            </a:pPr>
            <a:endParaRPr lang="en-US" altLang="fr-FR" sz="2400" dirty="0"/>
          </a:p>
          <a:p>
            <a:pPr>
              <a:buFont typeface="Arial" panose="020B0604020202020204" pitchFamily="34" charset="0"/>
              <a:buChar char="•"/>
            </a:pPr>
            <a:endParaRPr lang="en-US" altLang="fr-FR" sz="2400" dirty="0"/>
          </a:p>
          <a:p>
            <a:pPr>
              <a:buFont typeface="Arial" panose="020B0604020202020204" pitchFamily="34" charset="0"/>
              <a:buChar char="•"/>
            </a:pPr>
            <a:endParaRPr lang="en-US" altLang="fr-FR" sz="2400" dirty="0"/>
          </a:p>
          <a:p>
            <a:pPr>
              <a:buFont typeface="Arial" panose="020B0604020202020204" pitchFamily="34" charset="0"/>
              <a:buChar char="•"/>
            </a:pPr>
            <a:endParaRPr lang="en-US" altLang="fr-FR" sz="2400" dirty="0"/>
          </a:p>
          <a:p>
            <a:pPr>
              <a:buFont typeface="Arial" panose="020B0604020202020204" pitchFamily="34" charset="0"/>
              <a:buChar char="•"/>
            </a:pPr>
            <a:endParaRPr lang="en-US" altLang="fr-FR" sz="2400" dirty="0"/>
          </a:p>
          <a:p>
            <a:pPr>
              <a:buFont typeface="Arial" panose="020B0604020202020204" pitchFamily="34" charset="0"/>
              <a:buChar char="•"/>
            </a:pPr>
            <a:endParaRPr lang="en-US" altLang="fr-FR" sz="2400" dirty="0"/>
          </a:p>
          <a:p>
            <a:pPr>
              <a:buFont typeface="Arial" panose="020B0604020202020204" pitchFamily="34" charset="0"/>
              <a:buChar char="•"/>
            </a:pPr>
            <a:endParaRPr lang="en-US" altLang="fr-FR" sz="2400" dirty="0"/>
          </a:p>
          <a:p>
            <a:pPr>
              <a:buFont typeface="Arial" panose="020B0604020202020204" pitchFamily="34" charset="0"/>
              <a:buChar char="•"/>
            </a:pPr>
            <a:endParaRPr lang="en-US" altLang="fr-FR" sz="2400" dirty="0"/>
          </a:p>
          <a:p>
            <a:pPr marL="0" indent="0">
              <a:buNone/>
            </a:pPr>
            <a:endParaRPr lang="fr-FR" altLang="fr-FR" sz="2400" dirty="0" smtClean="0"/>
          </a:p>
          <a:p>
            <a:pPr>
              <a:buFont typeface="Wingdings" pitchFamily="2" charset="2"/>
              <a:buChar char="§"/>
            </a:pPr>
            <a:endParaRPr lang="fr-FR" altLang="fr-FR" sz="2400" dirty="0" smtClean="0"/>
          </a:p>
          <a:p>
            <a:pPr>
              <a:buFont typeface="Wingdings" pitchFamily="2" charset="2"/>
              <a:buChar char="Ø"/>
            </a:pPr>
            <a:endParaRPr lang="fr-FR" altLang="fr-FR" sz="24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79512" y="316969"/>
            <a:ext cx="8964488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Outcomes</a:t>
            </a:r>
            <a:endParaRPr lang="fr-FR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6664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-23192" y="1628800"/>
            <a:ext cx="9131300" cy="53975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800"/>
              </a:spcAft>
            </a:pPr>
            <a:r>
              <a:rPr lang="en-US" sz="2400" dirty="0" smtClean="0"/>
              <a:t>Expansion of the inventory of low carbon solution in other </a:t>
            </a:r>
            <a:r>
              <a:rPr lang="en-US" sz="2400" dirty="0"/>
              <a:t>agro-ecological zones of </a:t>
            </a:r>
            <a:r>
              <a:rPr lang="en-US" sz="2400" dirty="0" smtClean="0"/>
              <a:t>West Africa,</a:t>
            </a:r>
          </a:p>
          <a:p>
            <a:pPr>
              <a:spcAft>
                <a:spcPts val="1800"/>
              </a:spcAft>
            </a:pPr>
            <a:r>
              <a:rPr lang="en-US" sz="2400" dirty="0" smtClean="0"/>
              <a:t>Conduct more </a:t>
            </a:r>
            <a:r>
              <a:rPr lang="en-US" sz="2400" dirty="0"/>
              <a:t>detailed economic analysis in terms of farmer’s income generation </a:t>
            </a:r>
            <a:endParaRPr lang="en-US" sz="2400" dirty="0" smtClean="0"/>
          </a:p>
          <a:p>
            <a:pPr>
              <a:spcAft>
                <a:spcPts val="1800"/>
              </a:spcAft>
            </a:pPr>
            <a:r>
              <a:rPr lang="en-US" sz="2400" dirty="0" smtClean="0"/>
              <a:t>A </a:t>
            </a:r>
            <a:r>
              <a:rPr lang="en-US" sz="2400" dirty="0"/>
              <a:t>summary </a:t>
            </a:r>
            <a:r>
              <a:rPr lang="en-US" sz="2400" dirty="0" smtClean="0"/>
              <a:t>of </a:t>
            </a:r>
            <a:r>
              <a:rPr lang="en-US" sz="2400" dirty="0"/>
              <a:t>best practices </a:t>
            </a:r>
            <a:r>
              <a:rPr lang="en-US" sz="2400" dirty="0" smtClean="0"/>
              <a:t>of low carbon </a:t>
            </a:r>
            <a:r>
              <a:rPr lang="en-US" sz="2400" dirty="0"/>
              <a:t>in the CILSS / </a:t>
            </a:r>
            <a:r>
              <a:rPr lang="en-US" sz="2400" dirty="0" smtClean="0"/>
              <a:t>ECOWAS region</a:t>
            </a:r>
          </a:p>
          <a:p>
            <a:pPr>
              <a:spcAft>
                <a:spcPts val="1800"/>
              </a:spcAft>
            </a:pPr>
            <a:r>
              <a:rPr lang="en-US" sz="2400" dirty="0" smtClean="0"/>
              <a:t>A </a:t>
            </a:r>
            <a:r>
              <a:rPr lang="en-US" sz="2400" dirty="0"/>
              <a:t>regional workshop to share information is organized in </a:t>
            </a:r>
            <a:r>
              <a:rPr lang="en-US" sz="2400" dirty="0" smtClean="0"/>
              <a:t>2014</a:t>
            </a:r>
          </a:p>
          <a:p>
            <a:r>
              <a:rPr lang="en-GB" sz="2400" dirty="0"/>
              <a:t>Size of  farms per house hold - often too small</a:t>
            </a:r>
          </a:p>
          <a:p>
            <a:r>
              <a:rPr lang="en-GB" sz="2400" dirty="0"/>
              <a:t>Land tenure </a:t>
            </a:r>
          </a:p>
          <a:p>
            <a:pPr>
              <a:spcAft>
                <a:spcPts val="1800"/>
              </a:spcAft>
            </a:pPr>
            <a:endParaRPr lang="en-US" sz="2400" dirty="0"/>
          </a:p>
          <a:p>
            <a:endParaRPr lang="en-US" sz="2400" dirty="0"/>
          </a:p>
          <a:p>
            <a:pPr>
              <a:lnSpc>
                <a:spcPct val="150000"/>
              </a:lnSpc>
            </a:pPr>
            <a:endParaRPr lang="fr-FR" altLang="fr-FR" sz="2300" dirty="0" smtClean="0"/>
          </a:p>
          <a:p>
            <a:pPr>
              <a:buFont typeface="Wingdings" pitchFamily="2" charset="2"/>
              <a:buChar char="§"/>
            </a:pPr>
            <a:endParaRPr lang="fr-FR" altLang="fr-FR" sz="2400" dirty="0" smtClean="0"/>
          </a:p>
          <a:p>
            <a:pPr>
              <a:buFont typeface="Wingdings" pitchFamily="2" charset="2"/>
              <a:buChar char="Ø"/>
            </a:pPr>
            <a:endParaRPr lang="fr-FR" altLang="fr-FR" sz="24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332656"/>
            <a:ext cx="91440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Challenges occurred and perspectives</a:t>
            </a:r>
            <a:r>
              <a:rPr lang="en-US" sz="3600" dirty="0" smtClean="0"/>
              <a:t> </a:t>
            </a:r>
            <a:endParaRPr lang="fr-FR" sz="36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0605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0" y="1700808"/>
            <a:ext cx="9131300" cy="316835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Courier New" pitchFamily="49" charset="0"/>
              <a:buChar char="o"/>
            </a:pPr>
            <a:endParaRPr lang="fr-FR" altLang="fr-FR" sz="2400" b="1" dirty="0" smtClean="0"/>
          </a:p>
          <a:p>
            <a:pPr>
              <a:buFont typeface="Courier New" pitchFamily="49" charset="0"/>
              <a:buChar char="o"/>
            </a:pPr>
            <a:r>
              <a:rPr lang="en-US" sz="2400" dirty="0" smtClean="0"/>
              <a:t>Harmonize </a:t>
            </a:r>
            <a:r>
              <a:rPr lang="en-US" sz="2400" dirty="0"/>
              <a:t>the approach for identifying and capitalizing </a:t>
            </a:r>
            <a:r>
              <a:rPr lang="en-US" sz="2400" dirty="0" smtClean="0"/>
              <a:t>of low carbon solutions and climate resilient 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Disseminate </a:t>
            </a:r>
            <a:r>
              <a:rPr lang="en-US" sz="2400" dirty="0" smtClean="0"/>
              <a:t>in other intra ACP components and similar </a:t>
            </a:r>
            <a:r>
              <a:rPr lang="en-US" sz="2400" dirty="0" err="1" smtClean="0"/>
              <a:t>agroclimatic</a:t>
            </a:r>
            <a:r>
              <a:rPr lang="en-US" sz="2400" dirty="0" smtClean="0"/>
              <a:t> zones best practices of low carbon solution</a:t>
            </a:r>
            <a:endParaRPr lang="fr-FR" altLang="fr-FR" sz="2400" b="1" dirty="0"/>
          </a:p>
          <a:p>
            <a:pPr>
              <a:buFont typeface="Courier New" pitchFamily="49" charset="0"/>
              <a:buChar char="o"/>
            </a:pPr>
            <a:endParaRPr lang="fr-FR" altLang="fr-FR" sz="2400" b="1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4474" y="116632"/>
            <a:ext cx="9119525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fr-FR" sz="36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Synergies </a:t>
            </a:r>
            <a:r>
              <a:rPr lang="fr-FR" sz="36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and </a:t>
            </a:r>
            <a:r>
              <a:rPr lang="fr-FR" sz="3600" b="1" dirty="0" err="1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complementarities</a:t>
            </a:r>
            <a:r>
              <a:rPr lang="fr-FR" sz="36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600" b="1" dirty="0" err="1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with</a:t>
            </a:r>
            <a:r>
              <a:rPr lang="fr-FR" sz="36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600" b="1" dirty="0" err="1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another</a:t>
            </a:r>
            <a:r>
              <a:rPr lang="fr-FR" sz="36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intra ACP </a:t>
            </a:r>
            <a:r>
              <a:rPr lang="fr-FR" sz="36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component</a:t>
            </a:r>
            <a:endParaRPr lang="fr-FR" sz="36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1710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Intra-ACP GCCA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Intra-ACP GCCA template</Template>
  <TotalTime>4710</TotalTime>
  <Words>672</Words>
  <Application>Microsoft Office PowerPoint</Application>
  <PresentationFormat>On-screen Show (4:3)</PresentationFormat>
  <Paragraphs>82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Intra-ACP GCCA template</vt:lpstr>
      <vt:lpstr>Slide 1</vt:lpstr>
      <vt:lpstr>du climat  dans le secteur AFOLU</vt:lpstr>
      <vt:lpstr>s-à-vis du climat  dans le secteur AFOLU</vt:lpstr>
      <vt:lpstr>Slide 4</vt:lpstr>
      <vt:lpstr>Slide 5</vt:lpstr>
      <vt:lpstr>Slide 6</vt:lpstr>
      <vt:lpstr>Slide 7</vt:lpstr>
      <vt:lpstr>Slide 8</vt:lpstr>
      <vt:lpstr>Slide 9</vt:lpstr>
      <vt:lpstr>Slide 10</vt:lpstr>
      <vt:lpstr>MERCI POUR VOTRE AIMABLE ATTENTION </vt:lpstr>
    </vt:vector>
  </TitlesOfParts>
  <Company>SAFEGE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GCCA Intra-ACP</dc:creator>
  <cp:lastModifiedBy>ndiaye</cp:lastModifiedBy>
  <cp:revision>306</cp:revision>
  <dcterms:created xsi:type="dcterms:W3CDTF">2013-07-18T15:28:40Z</dcterms:created>
  <dcterms:modified xsi:type="dcterms:W3CDTF">2014-04-30T13:40:05Z</dcterms:modified>
</cp:coreProperties>
</file>